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68" r:id="rId2"/>
    <p:sldId id="276" r:id="rId3"/>
    <p:sldId id="270" r:id="rId4"/>
    <p:sldId id="271" r:id="rId5"/>
    <p:sldId id="272" r:id="rId6"/>
    <p:sldId id="281" r:id="rId7"/>
    <p:sldId id="282" r:id="rId8"/>
  </p:sldIdLst>
  <p:sldSz cx="12192000" cy="6858000"/>
  <p:notesSz cx="6889750" cy="100218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2530269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3164121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182644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36999E5-7A5E-44C6-B42C-BAB93ADA2BF6}" type="datetimeFigureOut">
              <a:rPr lang="ru-RU" smtClean="0"/>
              <a:t>22.04.2026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2671378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36999E5-7A5E-44C6-B42C-BAB93ADA2BF6}" type="datetimeFigureOut">
              <a:rPr lang="ru-RU" smtClean="0"/>
              <a:t>22.04.2026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2433526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36999E5-7A5E-44C6-B42C-BAB93ADA2BF6}" type="datetimeFigureOut">
              <a:rPr lang="ru-RU" smtClean="0"/>
              <a:t>22.04.2026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30551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6999E5-7A5E-44C6-B42C-BAB93ADA2BF6}" type="datetimeFigureOut">
              <a:rPr lang="ru-RU" smtClean="0"/>
              <a:t>22.04.2026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2251330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C36999E5-7A5E-44C6-B42C-BAB93ADA2BF6}" type="datetimeFigureOut">
              <a:rPr lang="ru-RU" smtClean="0"/>
              <a:t>22.04.2026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3604670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36999E5-7A5E-44C6-B42C-BAB93ADA2BF6}" type="datetimeFigureOut">
              <a:rPr lang="ru-RU" smtClean="0"/>
              <a:t>22.04.2026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3480324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868293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934388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33839019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44219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121930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2557374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36999E5-7A5E-44C6-B42C-BAB93ADA2BF6}" type="datetimeFigureOut">
              <a:rPr lang="ru-RU" smtClean="0"/>
              <a:t>22.04.2026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D12EC6-25B7-42E8-8A68-BD24107D7AA6}" type="slidenum">
              <a:rPr lang="ru-RU" smtClean="0"/>
              <a:t>‹#›</a:t>
            </a:fld>
            <a:endParaRPr lang="ru-RU"/>
          </a:p>
        </p:txBody>
      </p:sp>
    </p:spTree>
    <p:extLst>
      <p:ext uri="{BB962C8B-B14F-4D97-AF65-F5344CB8AC3E}">
        <p14:creationId xmlns:p14="http://schemas.microsoft.com/office/powerpoint/2010/main" val="2885731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36999E5-7A5E-44C6-B42C-BAB93ADA2BF6}" type="datetimeFigureOut">
              <a:rPr lang="ru-RU" smtClean="0"/>
              <a:t>22.04.2026</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7D12EC6-25B7-42E8-8A68-BD24107D7AA6}" type="slidenum">
              <a:rPr lang="ru-RU" smtClean="0"/>
              <a:t>‹#›</a:t>
            </a:fld>
            <a:endParaRPr lang="ru-RU"/>
          </a:p>
        </p:txBody>
      </p:sp>
    </p:spTree>
    <p:extLst>
      <p:ext uri="{BB962C8B-B14F-4D97-AF65-F5344CB8AC3E}">
        <p14:creationId xmlns:p14="http://schemas.microsoft.com/office/powerpoint/2010/main" val="282360491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60D4D1A4-818C-A0D1-0400-1B780A0B542B}"/>
              </a:ext>
            </a:extLst>
          </p:cNvPr>
          <p:cNvPicPr>
            <a:picLocks noGrp="1" noChangeAspect="1"/>
          </p:cNvPicPr>
          <p:nvPr>
            <p:ph idx="1"/>
          </p:nvPr>
        </p:nvPicPr>
        <p:blipFill>
          <a:blip r:embed="rId2"/>
          <a:stretch>
            <a:fillRect/>
          </a:stretch>
        </p:blipFill>
        <p:spPr>
          <a:xfrm>
            <a:off x="368863" y="457353"/>
            <a:ext cx="2698801" cy="2698801"/>
          </a:xfrm>
          <a:prstGeom prst="rect">
            <a:avLst/>
          </a:prstGeom>
        </p:spPr>
      </p:pic>
      <p:sp>
        <p:nvSpPr>
          <p:cNvPr id="7" name="TextBox 6">
            <a:extLst>
              <a:ext uri="{FF2B5EF4-FFF2-40B4-BE49-F238E27FC236}">
                <a16:creationId xmlns:a16="http://schemas.microsoft.com/office/drawing/2014/main" id="{1CACB544-B66B-A43E-0F91-DADEA954D7F1}"/>
              </a:ext>
            </a:extLst>
          </p:cNvPr>
          <p:cNvSpPr txBox="1"/>
          <p:nvPr/>
        </p:nvSpPr>
        <p:spPr>
          <a:xfrm>
            <a:off x="3583858" y="2132127"/>
            <a:ext cx="7840021" cy="2585323"/>
          </a:xfrm>
          <a:prstGeom prst="rect">
            <a:avLst/>
          </a:prstGeom>
          <a:noFill/>
        </p:spPr>
        <p:txBody>
          <a:bodyPr wrap="square">
            <a:spAutoFit/>
          </a:bodyPr>
          <a:lstStyle/>
          <a:p>
            <a:r>
              <a:rPr kumimoji="0" lang="ru-RU" sz="5400" b="1" i="0" u="none" strike="noStrike" kern="1200" cap="none" spc="0" normalizeH="0" baseline="0" noProof="0" dirty="0" err="1">
                <a:ln>
                  <a:noFill/>
                </a:ln>
                <a:solidFill>
                  <a:srgbClr val="FF0000"/>
                </a:solidFill>
                <a:effectLst/>
                <a:uLnTx/>
                <a:uFillTx/>
                <a:latin typeface="Times New Roman" panose="02020603050405020304" pitchFamily="18" charset="0"/>
                <a:ea typeface="+mj-ea"/>
                <a:cs typeface="Times New Roman" panose="02020603050405020304" pitchFamily="18" charset="0"/>
              </a:rPr>
              <a:t>Педагогтың</a:t>
            </a:r>
            <a:r>
              <a:rPr kumimoji="0" lang="ru-RU" sz="5400" b="1" i="0" u="none" strike="noStrike" kern="1200" cap="none" spc="0" normalizeH="0" baseline="0" noProof="0" dirty="0">
                <a:ln>
                  <a:noFill/>
                </a:ln>
                <a:solidFill>
                  <a:srgbClr val="FF0000"/>
                </a:solidFill>
                <a:effectLst/>
                <a:uLnTx/>
                <a:uFillTx/>
                <a:latin typeface="Times New Roman" panose="02020603050405020304" pitchFamily="18" charset="0"/>
                <a:ea typeface="+mj-ea"/>
                <a:cs typeface="Times New Roman" panose="02020603050405020304" pitchFamily="18" charset="0"/>
              </a:rPr>
              <a:t>  бос </a:t>
            </a:r>
            <a:r>
              <a:rPr kumimoji="0" lang="ru-RU" sz="5400" b="1" i="0" u="none" strike="noStrike" kern="1200" cap="none" spc="0" normalizeH="0" baseline="0" noProof="0" dirty="0" err="1">
                <a:ln>
                  <a:noFill/>
                </a:ln>
                <a:solidFill>
                  <a:srgbClr val="FF0000"/>
                </a:solidFill>
                <a:effectLst/>
                <a:uLnTx/>
                <a:uFillTx/>
                <a:latin typeface="Times New Roman" panose="02020603050405020304" pitchFamily="18" charset="0"/>
                <a:ea typeface="+mj-ea"/>
                <a:cs typeface="Times New Roman" panose="02020603050405020304" pitchFamily="18" charset="0"/>
              </a:rPr>
              <a:t>лауазымына</a:t>
            </a:r>
            <a:r>
              <a:rPr kumimoji="0" lang="ru-RU" sz="5400" b="1" i="0" u="none" strike="noStrike" kern="1200" cap="none" spc="0" normalizeH="0" baseline="0" noProof="0" dirty="0">
                <a:ln>
                  <a:noFill/>
                </a:ln>
                <a:solidFill>
                  <a:srgbClr val="FF0000"/>
                </a:solidFill>
                <a:effectLst/>
                <a:uLnTx/>
                <a:uFillTx/>
                <a:latin typeface="Times New Roman" panose="02020603050405020304" pitchFamily="18" charset="0"/>
                <a:ea typeface="+mj-ea"/>
                <a:cs typeface="Times New Roman" panose="02020603050405020304" pitchFamily="18" charset="0"/>
              </a:rPr>
              <a:t>  конкурс </a:t>
            </a:r>
            <a:r>
              <a:rPr kumimoji="0" lang="ru-RU" sz="5400" b="1" i="0" u="none" strike="noStrike" kern="1200" cap="none" spc="0" normalizeH="0" baseline="0" noProof="0" dirty="0" err="1">
                <a:ln>
                  <a:noFill/>
                </a:ln>
                <a:solidFill>
                  <a:srgbClr val="FF0000"/>
                </a:solidFill>
                <a:effectLst/>
                <a:uLnTx/>
                <a:uFillTx/>
                <a:latin typeface="Times New Roman" panose="02020603050405020304" pitchFamily="18" charset="0"/>
                <a:ea typeface="+mj-ea"/>
                <a:cs typeface="Times New Roman" panose="02020603050405020304" pitchFamily="18" charset="0"/>
              </a:rPr>
              <a:t>жарияланады</a:t>
            </a:r>
            <a:endParaRPr lang="ru-RU" sz="5400" dirty="0"/>
          </a:p>
        </p:txBody>
      </p:sp>
    </p:spTree>
    <p:extLst>
      <p:ext uri="{BB962C8B-B14F-4D97-AF65-F5344CB8AC3E}">
        <p14:creationId xmlns:p14="http://schemas.microsoft.com/office/powerpoint/2010/main" val="2059707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304AC-C9B8-6CAA-626F-EEA52C6C0CF5}"/>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id="{97E454F2-4B92-EF16-E00B-66A145F47044}"/>
              </a:ext>
            </a:extLst>
          </p:cNvPr>
          <p:cNvSpPr>
            <a:spLocks noGrp="1"/>
          </p:cNvSpPr>
          <p:nvPr>
            <p:ph type="title"/>
          </p:nvPr>
        </p:nvSpPr>
        <p:spPr>
          <a:xfrm>
            <a:off x="838200" y="365125"/>
            <a:ext cx="10515600" cy="711507"/>
          </a:xfrm>
        </p:spPr>
        <p:txBody>
          <a:bodyPr>
            <a:normAutofit/>
          </a:bodyPr>
          <a:lstStyle/>
          <a:p>
            <a:pPr algn="ctr">
              <a:lnSpc>
                <a:spcPct val="100000"/>
              </a:lnSpc>
            </a:pPr>
            <a:r>
              <a:rPr lang="ru-RU" sz="2000" b="1" dirty="0" err="1">
                <a:solidFill>
                  <a:srgbClr val="FF0000"/>
                </a:solidFill>
                <a:latin typeface="Times New Roman" panose="02020603050405020304" pitchFamily="18" charset="0"/>
                <a:cs typeface="Times New Roman" panose="02020603050405020304" pitchFamily="18" charset="0"/>
              </a:rPr>
              <a:t>Педагогтың</a:t>
            </a:r>
            <a:r>
              <a:rPr lang="ru-RU" sz="2000" b="1" dirty="0">
                <a:solidFill>
                  <a:srgbClr val="FF0000"/>
                </a:solidFill>
                <a:latin typeface="Times New Roman" panose="02020603050405020304" pitchFamily="18" charset="0"/>
                <a:cs typeface="Times New Roman" panose="02020603050405020304" pitchFamily="18" charset="0"/>
              </a:rPr>
              <a:t>  бос </a:t>
            </a:r>
            <a:r>
              <a:rPr lang="ru-RU" sz="2000" b="1" dirty="0" err="1">
                <a:solidFill>
                  <a:srgbClr val="FF0000"/>
                </a:solidFill>
                <a:latin typeface="Times New Roman" panose="02020603050405020304" pitchFamily="18" charset="0"/>
                <a:cs typeface="Times New Roman" panose="02020603050405020304" pitchFamily="18" charset="0"/>
              </a:rPr>
              <a:t>және</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немесе</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уақытша</a:t>
            </a:r>
            <a:r>
              <a:rPr lang="ru-RU" sz="2000" b="1" dirty="0">
                <a:solidFill>
                  <a:srgbClr val="FF0000"/>
                </a:solidFill>
                <a:latin typeface="Times New Roman" panose="02020603050405020304" pitchFamily="18" charset="0"/>
                <a:cs typeface="Times New Roman" panose="02020603050405020304" pitchFamily="18" charset="0"/>
              </a:rPr>
              <a:t> бос </a:t>
            </a:r>
            <a:r>
              <a:rPr lang="ru-RU" sz="2000" b="1" dirty="0" err="1">
                <a:solidFill>
                  <a:srgbClr val="FF0000"/>
                </a:solidFill>
                <a:latin typeface="Times New Roman" panose="02020603050405020304" pitchFamily="18" charset="0"/>
                <a:cs typeface="Times New Roman" panose="02020603050405020304" pitchFamily="18" charset="0"/>
              </a:rPr>
              <a:t>лауазымына</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жұмысқа</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қабылдау</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туралы</a:t>
            </a:r>
            <a:r>
              <a:rPr lang="ru-RU" sz="2000" b="1" dirty="0">
                <a:solidFill>
                  <a:srgbClr val="FF0000"/>
                </a:solidFill>
                <a:latin typeface="Times New Roman" panose="02020603050405020304" pitchFamily="18" charset="0"/>
                <a:cs typeface="Times New Roman" panose="02020603050405020304" pitchFamily="18" charset="0"/>
              </a:rPr>
              <a:t> </a:t>
            </a:r>
            <a:br>
              <a:rPr lang="ru-RU" sz="2000" b="1" dirty="0">
                <a:solidFill>
                  <a:srgbClr val="FF0000"/>
                </a:solidFill>
                <a:latin typeface="Times New Roman" panose="02020603050405020304" pitchFamily="18" charset="0"/>
                <a:cs typeface="Times New Roman" panose="02020603050405020304" pitchFamily="18" charset="0"/>
              </a:rPr>
            </a:br>
            <a:r>
              <a:rPr lang="ru-RU" sz="2000" b="1" dirty="0" err="1">
                <a:solidFill>
                  <a:srgbClr val="FF0000"/>
                </a:solidFill>
                <a:latin typeface="Times New Roman" panose="02020603050405020304" pitchFamily="18" charset="0"/>
                <a:cs typeface="Times New Roman" panose="02020603050405020304" pitchFamily="18" charset="0"/>
              </a:rPr>
              <a:t>Хабарландыру</a:t>
            </a:r>
            <a:r>
              <a:rPr lang="ru-RU" sz="2000" b="1" dirty="0">
                <a:solidFill>
                  <a:srgbClr val="FF0000"/>
                </a:solidFill>
                <a:latin typeface="Times New Roman" panose="02020603050405020304" pitchFamily="18" charset="0"/>
                <a:cs typeface="Times New Roman" panose="02020603050405020304" pitchFamily="18" charset="0"/>
              </a:rPr>
              <a:t>!</a:t>
            </a:r>
          </a:p>
        </p:txBody>
      </p:sp>
      <p:sp>
        <p:nvSpPr>
          <p:cNvPr id="3" name="Объект 2">
            <a:extLst>
              <a:ext uri="{FF2B5EF4-FFF2-40B4-BE49-F238E27FC236}">
                <a16:creationId xmlns:a16="http://schemas.microsoft.com/office/drawing/2014/main" id="{B8545155-015D-F736-B7EC-9766D91923A6}"/>
              </a:ext>
            </a:extLst>
          </p:cNvPr>
          <p:cNvSpPr>
            <a:spLocks noGrp="1"/>
          </p:cNvSpPr>
          <p:nvPr>
            <p:ph idx="1"/>
          </p:nvPr>
        </p:nvSpPr>
        <p:spPr>
          <a:xfrm>
            <a:off x="838200" y="1266093"/>
            <a:ext cx="10515600" cy="1536102"/>
          </a:xfrm>
        </p:spPr>
        <p:txBody>
          <a:bodyPr>
            <a:normAutofit lnSpcReduction="10000"/>
          </a:bodyPr>
          <a:lstStyle/>
          <a:p>
            <a:pPr>
              <a:lnSpc>
                <a:spcPct val="100000"/>
              </a:lnSpc>
              <a:spcAft>
                <a:spcPts val="0"/>
              </a:spcAft>
            </a:pPr>
            <a:r>
              <a:rPr lang="ru-RU" sz="1600" dirty="0" err="1">
                <a:latin typeface="Times New Roman" panose="02020603050405020304" pitchFamily="18" charset="0"/>
                <a:ea typeface="Calibri" panose="020F0502020204030204" pitchFamily="34" charset="0"/>
                <a:cs typeface="Times New Roman" panose="02020603050405020304" pitchFamily="18" charset="0"/>
              </a:rPr>
              <a:t>Ақтөбе</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қаласы</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М.Дулатұлы</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атындағы</a:t>
            </a:r>
            <a:r>
              <a:rPr lang="ru-RU" sz="1600" dirty="0">
                <a:latin typeface="Times New Roman" panose="02020603050405020304" pitchFamily="18" charset="0"/>
                <a:ea typeface="Calibri" panose="020F0502020204030204" pitchFamily="34" charset="0"/>
                <a:cs typeface="Times New Roman" panose="02020603050405020304" pitchFamily="18" charset="0"/>
              </a:rPr>
              <a:t> №63 ЖББОМЛ»КММ- де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педагогтердің</a:t>
            </a:r>
            <a:r>
              <a:rPr lang="ru-RU" sz="1600" dirty="0">
                <a:latin typeface="Times New Roman" panose="02020603050405020304" pitchFamily="18" charset="0"/>
                <a:ea typeface="Calibri" panose="020F0502020204030204" pitchFamily="34" charset="0"/>
                <a:cs typeface="Times New Roman" panose="02020603050405020304" pitchFamily="18" charset="0"/>
              </a:rPr>
              <a:t>   бос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және</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немесе</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уақытша</a:t>
            </a:r>
            <a:r>
              <a:rPr lang="ru-RU" sz="1600" dirty="0">
                <a:latin typeface="Times New Roman" panose="02020603050405020304" pitchFamily="18" charset="0"/>
                <a:ea typeface="Calibri" panose="020F0502020204030204" pitchFamily="34" charset="0"/>
                <a:cs typeface="Times New Roman" panose="02020603050405020304" pitchFamily="18" charset="0"/>
              </a:rPr>
              <a:t> бос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лауазымына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конкурстық</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негізде</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жұмысқа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қабылдау</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Мемлекеттік</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білім</a:t>
            </a:r>
            <a:r>
              <a:rPr lang="ru-RU" sz="1600" dirty="0">
                <a:latin typeface="Times New Roman" panose="02020603050405020304" pitchFamily="18" charset="0"/>
                <a:ea typeface="Calibri" panose="020F0502020204030204" pitchFamily="34" charset="0"/>
                <a:cs typeface="Times New Roman" panose="02020603050405020304" pitchFamily="18" charset="0"/>
              </a:rPr>
              <a:t> беру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ұйымдарының</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бірінші</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басшылары</a:t>
            </a:r>
            <a:r>
              <a:rPr lang="ru-RU" sz="1600" dirty="0">
                <a:latin typeface="Times New Roman" panose="02020603050405020304" pitchFamily="18" charset="0"/>
                <a:ea typeface="Calibri" panose="020F0502020204030204" pitchFamily="34" charset="0"/>
                <a:cs typeface="Times New Roman" panose="02020603050405020304" pitchFamily="18" charset="0"/>
              </a:rPr>
              <a:t> мен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педагогтерін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лауазымға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тағайындау</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лауазымнан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босату</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қағидаларын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бекіту</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туралы</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Қазақстан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Республикасы</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Оқу-ағарту</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министрінің</a:t>
            </a:r>
            <a:r>
              <a:rPr lang="ru-RU" sz="1600" dirty="0">
                <a:latin typeface="Times New Roman" panose="02020603050405020304" pitchFamily="18" charset="0"/>
                <a:ea typeface="Calibri" panose="020F0502020204030204" pitchFamily="34" charset="0"/>
                <a:cs typeface="Times New Roman" panose="02020603050405020304" pitchFamily="18" charset="0"/>
              </a:rPr>
              <a:t> 2025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жылғы</a:t>
            </a:r>
            <a:r>
              <a:rPr lang="ru-RU" sz="1600" dirty="0">
                <a:latin typeface="Times New Roman" panose="02020603050405020304" pitchFamily="18" charset="0"/>
                <a:ea typeface="Calibri" panose="020F0502020204030204" pitchFamily="34" charset="0"/>
                <a:cs typeface="Times New Roman" panose="02020603050405020304" pitchFamily="18" charset="0"/>
              </a:rPr>
              <a:t> 31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наурыздағы</a:t>
            </a:r>
            <a:r>
              <a:rPr lang="ru-RU" sz="1600" dirty="0">
                <a:latin typeface="Times New Roman" panose="02020603050405020304" pitchFamily="18" charset="0"/>
                <a:ea typeface="Calibri" panose="020F0502020204030204" pitchFamily="34" charset="0"/>
                <a:cs typeface="Times New Roman" panose="02020603050405020304" pitchFamily="18" charset="0"/>
              </a:rPr>
              <a:t> № 57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және</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Қазақстан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Республикасы</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Еңбек</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және</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халықты</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әлеуметтік</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қорғау</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министрінің</a:t>
            </a:r>
            <a:r>
              <a:rPr lang="ru-RU" sz="1600" dirty="0">
                <a:latin typeface="Times New Roman" panose="02020603050405020304" pitchFamily="18" charset="0"/>
                <a:ea typeface="Calibri" panose="020F0502020204030204" pitchFamily="34" charset="0"/>
                <a:cs typeface="Times New Roman" panose="02020603050405020304" pitchFamily="18" charset="0"/>
              </a:rPr>
              <a:t> 2025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жылғы</a:t>
            </a:r>
            <a:r>
              <a:rPr lang="ru-RU" sz="1600" dirty="0">
                <a:latin typeface="Times New Roman" panose="02020603050405020304" pitchFamily="18" charset="0"/>
                <a:ea typeface="Calibri" panose="020F0502020204030204" pitchFamily="34" charset="0"/>
                <a:cs typeface="Times New Roman" panose="02020603050405020304" pitchFamily="18" charset="0"/>
              </a:rPr>
              <a:t> 31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наурыздағы</a:t>
            </a:r>
            <a:r>
              <a:rPr lang="ru-RU" sz="1600" dirty="0">
                <a:latin typeface="Times New Roman" panose="02020603050405020304" pitchFamily="18" charset="0"/>
                <a:ea typeface="Calibri" panose="020F0502020204030204" pitchFamily="34" charset="0"/>
                <a:cs typeface="Times New Roman" panose="02020603050405020304" pitchFamily="18" charset="0"/>
              </a:rPr>
              <a:t> № 96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бірлескен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бұйрығы</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талаптарына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сәйкес</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жүргізіледі</a:t>
            </a:r>
            <a:r>
              <a:rPr lang="ru-RU" sz="1600" dirty="0">
                <a:latin typeface="Times New Roman" panose="02020603050405020304" pitchFamily="18" charset="0"/>
                <a:ea typeface="Calibri" panose="020F0502020204030204" pitchFamily="34" charset="0"/>
                <a:cs typeface="Times New Roman" panose="02020603050405020304" pitchFamily="18" charset="0"/>
              </a:rPr>
              <a:t>.</a:t>
            </a:r>
          </a:p>
          <a:p>
            <a:pPr>
              <a:lnSpc>
                <a:spcPct val="100000"/>
              </a:lnSpc>
              <a:spcAft>
                <a:spcPts val="0"/>
              </a:spcAf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0000"/>
              </a:lnSpc>
              <a:spcAft>
                <a:spcPts val="0"/>
              </a:spcAf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4" name="Таблица 3">
            <a:extLst>
              <a:ext uri="{FF2B5EF4-FFF2-40B4-BE49-F238E27FC236}">
                <a16:creationId xmlns:a16="http://schemas.microsoft.com/office/drawing/2014/main" id="{20D71143-361C-94CF-419F-1F1B9352B1A2}"/>
              </a:ext>
            </a:extLst>
          </p:cNvPr>
          <p:cNvGraphicFramePr>
            <a:graphicFrameLocks noGrp="1"/>
          </p:cNvGraphicFramePr>
          <p:nvPr>
            <p:extLst>
              <p:ext uri="{D42A27DB-BD31-4B8C-83A1-F6EECF244321}">
                <p14:modId xmlns:p14="http://schemas.microsoft.com/office/powerpoint/2010/main" val="3152581792"/>
              </p:ext>
            </p:extLst>
          </p:nvPr>
        </p:nvGraphicFramePr>
        <p:xfrm>
          <a:off x="457200" y="2802195"/>
          <a:ext cx="10896600" cy="2551469"/>
        </p:xfrm>
        <a:graphic>
          <a:graphicData uri="http://schemas.openxmlformats.org/drawingml/2006/table">
            <a:tbl>
              <a:tblPr firstRow="1" bandRow="1">
                <a:tableStyleId>{5C22544A-7EE6-4342-B048-85BDC9FD1C3A}</a:tableStyleId>
              </a:tblPr>
              <a:tblGrid>
                <a:gridCol w="601191">
                  <a:extLst>
                    <a:ext uri="{9D8B030D-6E8A-4147-A177-3AD203B41FA5}">
                      <a16:colId xmlns:a16="http://schemas.microsoft.com/office/drawing/2014/main" val="3091755676"/>
                    </a:ext>
                  </a:extLst>
                </a:gridCol>
                <a:gridCol w="4000306">
                  <a:extLst>
                    <a:ext uri="{9D8B030D-6E8A-4147-A177-3AD203B41FA5}">
                      <a16:colId xmlns:a16="http://schemas.microsoft.com/office/drawing/2014/main" val="115579084"/>
                    </a:ext>
                  </a:extLst>
                </a:gridCol>
                <a:gridCol w="1216793">
                  <a:extLst>
                    <a:ext uri="{9D8B030D-6E8A-4147-A177-3AD203B41FA5}">
                      <a16:colId xmlns:a16="http://schemas.microsoft.com/office/drawing/2014/main" val="1485558508"/>
                    </a:ext>
                  </a:extLst>
                </a:gridCol>
                <a:gridCol w="1471159">
                  <a:extLst>
                    <a:ext uri="{9D8B030D-6E8A-4147-A177-3AD203B41FA5}">
                      <a16:colId xmlns:a16="http://schemas.microsoft.com/office/drawing/2014/main" val="3948981775"/>
                    </a:ext>
                  </a:extLst>
                </a:gridCol>
                <a:gridCol w="3607151">
                  <a:extLst>
                    <a:ext uri="{9D8B030D-6E8A-4147-A177-3AD203B41FA5}">
                      <a16:colId xmlns:a16="http://schemas.microsoft.com/office/drawing/2014/main" val="2260020977"/>
                    </a:ext>
                  </a:extLst>
                </a:gridCol>
              </a:tblGrid>
              <a:tr h="1567389">
                <a:tc>
                  <a:txBody>
                    <a:bodyPr/>
                    <a:lstStyle/>
                    <a:p>
                      <a:r>
                        <a:rPr lang="kk-KZ" sz="1800" b="1" dirty="0">
                          <a:solidFill>
                            <a:srgbClr val="7030A0"/>
                          </a:solidFill>
                          <a:latin typeface="Times New Roman" panose="02020603050405020304" pitchFamily="18" charset="0"/>
                          <a:cs typeface="Times New Roman" panose="02020603050405020304" pitchFamily="18" charset="0"/>
                        </a:rPr>
                        <a:t>№</a:t>
                      </a:r>
                      <a:endParaRPr lang="ru-RU" sz="1800" b="1"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kk-KZ" sz="1800" b="1" dirty="0">
                          <a:solidFill>
                            <a:srgbClr val="7030A0"/>
                          </a:solidFill>
                          <a:latin typeface="Times New Roman" panose="02020603050405020304" pitchFamily="18" charset="0"/>
                          <a:cs typeface="Times New Roman" panose="02020603050405020304" pitchFamily="18" charset="0"/>
                        </a:rPr>
                        <a:t>Бос және </a:t>
                      </a:r>
                      <a:r>
                        <a:rPr lang="ru-RU" sz="1800" b="1" dirty="0">
                          <a:solidFill>
                            <a:srgbClr val="7030A0"/>
                          </a:solidFill>
                          <a:latin typeface="Times New Roman" panose="02020603050405020304" pitchFamily="18" charset="0"/>
                          <a:cs typeface="Times New Roman" panose="02020603050405020304" pitchFamily="18" charset="0"/>
                        </a:rPr>
                        <a:t>(</a:t>
                      </a:r>
                      <a:r>
                        <a:rPr lang="ru-RU" sz="1800" b="1" dirty="0" err="1">
                          <a:solidFill>
                            <a:srgbClr val="7030A0"/>
                          </a:solidFill>
                          <a:latin typeface="Times New Roman" panose="02020603050405020304" pitchFamily="18" charset="0"/>
                          <a:cs typeface="Times New Roman" panose="02020603050405020304" pitchFamily="18" charset="0"/>
                        </a:rPr>
                        <a:t>немесе</a:t>
                      </a:r>
                      <a:r>
                        <a:rPr lang="ru-RU" sz="1800" b="1" dirty="0">
                          <a:solidFill>
                            <a:srgbClr val="7030A0"/>
                          </a:solidFill>
                          <a:latin typeface="Times New Roman" panose="02020603050405020304" pitchFamily="18" charset="0"/>
                          <a:cs typeface="Times New Roman" panose="02020603050405020304" pitchFamily="18" charset="0"/>
                        </a:rPr>
                        <a:t>) </a:t>
                      </a:r>
                      <a:r>
                        <a:rPr lang="ru-RU" sz="1800" b="1" dirty="0" err="1">
                          <a:solidFill>
                            <a:srgbClr val="7030A0"/>
                          </a:solidFill>
                          <a:latin typeface="Times New Roman" panose="02020603050405020304" pitchFamily="18" charset="0"/>
                          <a:cs typeface="Times New Roman" panose="02020603050405020304" pitchFamily="18" charset="0"/>
                        </a:rPr>
                        <a:t>уақытша</a:t>
                      </a:r>
                      <a:r>
                        <a:rPr lang="ru-RU" sz="1800" b="1" dirty="0">
                          <a:solidFill>
                            <a:srgbClr val="7030A0"/>
                          </a:solidFill>
                          <a:latin typeface="Times New Roman" panose="02020603050405020304" pitchFamily="18" charset="0"/>
                          <a:cs typeface="Times New Roman" panose="02020603050405020304" pitchFamily="18" charset="0"/>
                        </a:rPr>
                        <a:t> бос </a:t>
                      </a:r>
                      <a:r>
                        <a:rPr lang="ru-RU" sz="1800" b="1" dirty="0" err="1">
                          <a:solidFill>
                            <a:srgbClr val="7030A0"/>
                          </a:solidFill>
                          <a:latin typeface="Times New Roman" panose="02020603050405020304" pitchFamily="18" charset="0"/>
                          <a:cs typeface="Times New Roman" panose="02020603050405020304" pitchFamily="18" charset="0"/>
                        </a:rPr>
                        <a:t>лауазым</a:t>
                      </a:r>
                      <a:endParaRPr lang="ru-RU" sz="1800" b="1"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kk-KZ" sz="1800" b="1" dirty="0">
                          <a:solidFill>
                            <a:srgbClr val="7030A0"/>
                          </a:solidFill>
                          <a:latin typeface="Times New Roman" panose="02020603050405020304" pitchFamily="18" charset="0"/>
                          <a:cs typeface="Times New Roman" panose="02020603050405020304" pitchFamily="18" charset="0"/>
                        </a:rPr>
                        <a:t>Жүктеме</a:t>
                      </a:r>
                      <a:endParaRPr lang="ru-RU" sz="1800" b="1"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kk-KZ" sz="1800" b="1" dirty="0">
                          <a:solidFill>
                            <a:srgbClr val="7030A0"/>
                          </a:solidFill>
                          <a:latin typeface="Times New Roman" panose="02020603050405020304" pitchFamily="18" charset="0"/>
                          <a:cs typeface="Times New Roman" panose="02020603050405020304" pitchFamily="18" charset="0"/>
                        </a:rPr>
                        <a:t>Тұрақты/</a:t>
                      </a:r>
                    </a:p>
                    <a:p>
                      <a:r>
                        <a:rPr lang="kk-KZ" sz="1800" b="1" dirty="0">
                          <a:solidFill>
                            <a:srgbClr val="7030A0"/>
                          </a:solidFill>
                          <a:latin typeface="Times New Roman" panose="02020603050405020304" pitchFamily="18" charset="0"/>
                          <a:cs typeface="Times New Roman" panose="02020603050405020304" pitchFamily="18" charset="0"/>
                        </a:rPr>
                        <a:t>уақытша</a:t>
                      </a:r>
                      <a:endParaRPr lang="ru-RU" sz="1800" b="1"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kk-KZ" sz="1800" b="1" dirty="0">
                          <a:solidFill>
                            <a:srgbClr val="7030A0"/>
                          </a:solidFill>
                          <a:latin typeface="Times New Roman" panose="02020603050405020304" pitchFamily="18" charset="0"/>
                          <a:cs typeface="Times New Roman" panose="02020603050405020304" pitchFamily="18" charset="0"/>
                        </a:rPr>
                        <a:t>Жалақысы</a:t>
                      </a:r>
                    </a:p>
                    <a:p>
                      <a:endParaRPr lang="ru-RU" sz="1800" b="1" dirty="0">
                        <a:solidFill>
                          <a:srgbClr val="7030A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457071341"/>
                  </a:ext>
                </a:extLst>
              </a:tr>
              <a:tr h="984080">
                <a:tc>
                  <a:txBody>
                    <a:bodyPr/>
                    <a:lstStyle/>
                    <a:p>
                      <a:r>
                        <a:rPr lang="kk-KZ" sz="1800" b="1" dirty="0">
                          <a:solidFill>
                            <a:srgbClr val="7030A0"/>
                          </a:solidFill>
                          <a:latin typeface="Times New Roman" panose="02020603050405020304" pitchFamily="18" charset="0"/>
                          <a:cs typeface="Times New Roman" panose="02020603050405020304" pitchFamily="18" charset="0"/>
                        </a:rPr>
                        <a:t>1</a:t>
                      </a:r>
                      <a:endParaRPr lang="ru-RU" sz="1800" b="1"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kk-KZ" sz="2400" b="1" kern="0" dirty="0">
                          <a:solidFill>
                            <a:srgbClr val="7030A0"/>
                          </a:solidFill>
                          <a:effectLst/>
                          <a:latin typeface="Times New Roman" panose="02020603050405020304" pitchFamily="18" charset="0"/>
                          <a:cs typeface="Times New Roman" panose="02020603050405020304" pitchFamily="18" charset="0"/>
                        </a:rPr>
                        <a:t>Биология пәні мұғалімі</a:t>
                      </a:r>
                      <a:endParaRPr lang="ru-RU" sz="2400" b="1"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kk-KZ" sz="2000" b="1" dirty="0">
                          <a:solidFill>
                            <a:srgbClr val="7030A0"/>
                          </a:solidFill>
                          <a:latin typeface="Times New Roman" panose="02020603050405020304" pitchFamily="18" charset="0"/>
                          <a:cs typeface="Times New Roman" panose="02020603050405020304" pitchFamily="18" charset="0"/>
                        </a:rPr>
                        <a:t>13 сағат</a:t>
                      </a:r>
                      <a:endParaRPr lang="ru-RU" sz="2000" b="1"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kk-KZ" sz="2000" b="1" dirty="0">
                          <a:solidFill>
                            <a:srgbClr val="7030A0"/>
                          </a:solidFill>
                          <a:latin typeface="Times New Roman" panose="02020603050405020304" pitchFamily="18" charset="0"/>
                          <a:cs typeface="Times New Roman" panose="02020603050405020304" pitchFamily="18" charset="0"/>
                        </a:rPr>
                        <a:t> тұрақты</a:t>
                      </a:r>
                      <a:endParaRPr lang="ru-RU" sz="2000" b="1"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kk-KZ" sz="2000" b="1" dirty="0">
                          <a:solidFill>
                            <a:srgbClr val="7030A0"/>
                          </a:solidFill>
                          <a:latin typeface="Times New Roman" panose="02020603050405020304" pitchFamily="18" charset="0"/>
                          <a:cs typeface="Times New Roman" panose="02020603050405020304" pitchFamily="18" charset="0"/>
                        </a:rPr>
                        <a:t>180 мың теңге-200 мың теңге</a:t>
                      </a:r>
                      <a:endParaRPr lang="ru-RU" sz="2000" b="1" dirty="0">
                        <a:solidFill>
                          <a:srgbClr val="7030A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279710226"/>
                  </a:ext>
                </a:extLst>
              </a:tr>
            </a:tbl>
          </a:graphicData>
        </a:graphic>
      </p:graphicFrame>
    </p:spTree>
    <p:extLst>
      <p:ext uri="{BB962C8B-B14F-4D97-AF65-F5344CB8AC3E}">
        <p14:creationId xmlns:p14="http://schemas.microsoft.com/office/powerpoint/2010/main" val="3292005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095945D-A180-92D3-FA4C-38CC85176BA0}"/>
              </a:ext>
            </a:extLst>
          </p:cNvPr>
          <p:cNvSpPr>
            <a:spLocks noGrp="1"/>
          </p:cNvSpPr>
          <p:nvPr>
            <p:ph type="title"/>
          </p:nvPr>
        </p:nvSpPr>
        <p:spPr>
          <a:xfrm>
            <a:off x="677334" y="609600"/>
            <a:ext cx="11209866" cy="5407742"/>
          </a:xfrm>
        </p:spPr>
        <p:txBody>
          <a:bodyPr>
            <a:noAutofit/>
          </a:bodyPr>
          <a:lstStyle/>
          <a:p>
            <a:pPr>
              <a:lnSpc>
                <a:spcPct val="115000"/>
              </a:lnSpc>
              <a:spcAft>
                <a:spcPts val="800"/>
              </a:spcAft>
            </a:pPr>
            <a:r>
              <a:rPr lang="kk-KZ" sz="1400" b="1"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Негізгі функционалдық міндеттері:</a:t>
            </a:r>
            <a:br>
              <a:rPr lang="ru-RU" sz="1400" b="1" dirty="0">
                <a:effectLst/>
                <a:latin typeface="Times New Roman" panose="02020603050405020304" pitchFamily="18" charset="0"/>
                <a:ea typeface="Calibri" panose="020F0502020204030204" pitchFamily="34" charset="0"/>
                <a:cs typeface="Times New Roman" panose="02020603050405020304" pitchFamily="18" charset="0"/>
              </a:rPr>
            </a:br>
            <a:r>
              <a:rPr lang="kk-KZ" sz="1400" b="1"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kk-KZ" sz="1600" spc="1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ҚР білім және ғылым министрінің 2009 жылғы 13 шілдедегі № 338 бұйрығымен (өзгерісі 31.03.2022 ж. №121) бекітілген педагог лауазымдарының үлгілік біліктілік сипаттамаларының 3-тарау, 7-параграф, 64 тармақ барлық мамандықтардың пән мұғалімдеріне қойылған талаптарына сүйене отырып:</a:t>
            </a:r>
            <a:br>
              <a:rPr lang="ru-RU" sz="1600" dirty="0">
                <a:effectLst/>
                <a:latin typeface="Times New Roman" panose="02020603050405020304" pitchFamily="18" charset="0"/>
                <a:ea typeface="Calibri" panose="020F0502020204030204" pitchFamily="34" charset="0"/>
                <a:cs typeface="Times New Roman" panose="02020603050405020304" pitchFamily="18" charset="0"/>
              </a:rPr>
            </a:br>
            <a:r>
              <a:rPr lang="kk-KZ"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мемлекеттік жалпыға міндетті білім беру стандартына сәйкес оқытылатын пәннің ерекшелігін ескере отырып, білім алушыларды оқытуды және тәрбиелеуді жүзеге асырады;</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білім алушы мен тәрбиеленуші тұлғасының жалпы мәдениетін қалыптастыруға және оны әлеуметтендіруге ықпал етеді, білім алушылардың жеке қабілеттерін анықтайды және дамытуға жәрдемдеседі;</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білім алушыда педагогқа құрметпен қарауға тәрбиелейді, педагогтың аты мен әкесінің аты бойынша сыпайы қарым-қатынас немесе "учитель/мұғалім" тікелей қарым-қатынас арқылы қарым-қатынастың іскерлік стилі мен сөйлеу этикетін сақтауға үйретеді;</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білім алушылардың жеке қажеттіліктерін ескере отырып, оқытудың жаңа тәсілдерін, тиімді нысандарын, әдістері мен құралдарын қолданады;</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пәндер бойынша қысқа мерзімді және орта мерзімді (күнтізбелік-тақырыптық) жоспарлар, бөлім үшін жиынтық бағалау және тоқсан үшін жиынтық бағалау үшін тапсырмалар жасайды;</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бөлім бойынша жиынтық бағалауды және тоқсан бойынша жиынтық </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өткізу қорытындысы бойынша талдау жүргізеді;</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журналдарды</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қағаз</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немесе</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электрондық</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толтырады</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оқу</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үрдісінде</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заманауи</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ақпараттық-коммуникациялық</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технологияларды</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қолданады</a:t>
            </a:r>
            <a:r>
              <a:rPr lang="ru-RU"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6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оқу процесінде қарапайым бағдарламалық қамтамасыз етуді және ақпараттық-коммуникациялық технологиялардың қосымшаларын пайдаланады;</a:t>
            </a:r>
            <a:b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400" dirty="0"/>
          </a:p>
        </p:txBody>
      </p:sp>
    </p:spTree>
    <p:extLst>
      <p:ext uri="{BB962C8B-B14F-4D97-AF65-F5344CB8AC3E}">
        <p14:creationId xmlns:p14="http://schemas.microsoft.com/office/powerpoint/2010/main" val="4016735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F90624-38B4-EFD4-085A-F816B9B50A38}"/>
              </a:ext>
            </a:extLst>
          </p:cNvPr>
          <p:cNvSpPr>
            <a:spLocks noGrp="1"/>
          </p:cNvSpPr>
          <p:nvPr>
            <p:ph type="title"/>
          </p:nvPr>
        </p:nvSpPr>
        <p:spPr>
          <a:xfrm>
            <a:off x="516195" y="609599"/>
            <a:ext cx="11149780" cy="5540477"/>
          </a:xfrm>
        </p:spPr>
        <p:txBody>
          <a:bodyPr>
            <a:noAutofit/>
          </a:bodyPr>
          <a:lstStyle/>
          <a:p>
            <a:pPr marL="342900" lvl="0" indent="-342900" fontAlgn="base">
              <a:lnSpc>
                <a:spcPct val="115000"/>
              </a:lnSpc>
              <a:spcAft>
                <a:spcPts val="800"/>
              </a:spcAft>
            </a:pP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білім алушылар мен тәрбиеленушілердің мемлекеттік жалпыға міндетті білім беру стандартында көзделген деңгейден төмен емес тұлғалық, Жүйелік-қызметтік, пәндік нәтижелерге қол жеткізуін қамтамасыз етеді;</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оқу бағдарламаларын, оның ішінде ерекше білім берілуіне қажеттілігі бар білім алушыларға арналған бағдарламаларды әзірлеуге және орындауға қатысады, оқу жоспарына және оқу процесінің кестесіне сәйкес олардың толық көлемде іске асырылуын қамтамасыз етеді;</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білім алушылардың, тәрбиеленушілердің жеке қабілеттерін, қызығушылықтарын және бейімділіктерін зерделейді;</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инклюзивті білім беру үшін жағдай жасайды;</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ерекше білім беру қажеттіліктері бар білім алушының жеке қажеттіліктерін ескере отырып, оқу бағдарламаларын бейімдейді;</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арнайы білім беру ұйымдарында оқытылатын пәннің ерекшелігін ескере отырып, дамудағы ауытқуларды барынша еңсеруге бағытталған білім алушыларды, тәрбиеленушілерді оқыту және тәрбиелеу бойынша жұмысты жүзеге асырады;</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интерактивті оқу материалдары мен цифрлық білім беру ресурстарын пайдалана отырып, қашықтықтан оқыту режимінде сабақтар ұйымдастырады;</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әдістемелік бірлестіктердің, мұғалімдер қауымдастығының, әдістемелік, педагогикалық кеңестердің, желілік қоғамдастықтардың отырыстарына қатысады;</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ата-аналарға арналған педагогикалық консилиумдарға қатысады;</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14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ата-аналарға</a:t>
            </a:r>
            <a:r>
              <a:rPr lang="ru-RU"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4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кеңес</a:t>
            </a:r>
            <a:r>
              <a:rPr lang="ru-RU"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4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береді</a:t>
            </a:r>
            <a:r>
              <a:rPr lang="ru-RU"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14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кәсіби</a:t>
            </a:r>
            <a:r>
              <a:rPr lang="ru-RU"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4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құзыреттілікті</a:t>
            </a:r>
            <a:r>
              <a:rPr lang="ru-RU"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40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арттырады</a:t>
            </a:r>
            <a:r>
              <a:rPr lang="ru-RU"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еңбек қауіпсіздігі және еңбекті қорғау, өртке қарсы қорғау қағидаларын сақтайды;</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білім беру процесі кезеңінде білім алушылардың өмірі мен денсаулығын қорғауды қамтамасыз етеді;</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ата-аналармен немесе олардың орнындағы адамдармен ынтымақтастықты жүзеге асырады;</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тізбесін білім беру саласындағы уәкілетті орган бекіткен құжаттарды толтырады;</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kk-KZ" sz="140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білім алушылар мен тәрбиеленушілер арасында сыбайлас жемқорлыққа қарсы мәдениетті, Академиялық адалдық қағидаттарын бойына сіңіреді.</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ru-RU" sz="1400" dirty="0"/>
          </a:p>
        </p:txBody>
      </p:sp>
    </p:spTree>
    <p:extLst>
      <p:ext uri="{BB962C8B-B14F-4D97-AF65-F5344CB8AC3E}">
        <p14:creationId xmlns:p14="http://schemas.microsoft.com/office/powerpoint/2010/main" val="237343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30CB5878-C727-85AF-B85B-37C00E37E9A7}"/>
              </a:ext>
            </a:extLst>
          </p:cNvPr>
          <p:cNvSpPr>
            <a:spLocks noGrp="1"/>
          </p:cNvSpPr>
          <p:nvPr>
            <p:ph idx="1"/>
          </p:nvPr>
        </p:nvSpPr>
        <p:spPr>
          <a:xfrm>
            <a:off x="339213" y="766917"/>
            <a:ext cx="11017045" cy="5274446"/>
          </a:xfrm>
        </p:spPr>
        <p:txBody>
          <a:bodyPr>
            <a:normAutofit/>
          </a:bodyPr>
          <a:lstStyle/>
          <a:p>
            <a:pPr marL="342900" marR="0" lvl="0" indent="-342900" algn="just"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kk-KZ" sz="1600" b="1" i="0" u="none" strike="noStrike" kern="1200" cap="none" spc="1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Педагогтердің үлгілік біліктілік сипаттамаларымен бекітілген кандидатқа қойылатын біліктілік талаптар:</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base" latinLnBrk="0" hangingPunct="1">
              <a:lnSpc>
                <a:spcPct val="100000"/>
              </a:lnSpc>
              <a:spcBef>
                <a:spcPts val="1000"/>
              </a:spcBef>
              <a:spcAft>
                <a:spcPts val="800"/>
              </a:spcAft>
              <a:buClr>
                <a:srgbClr val="90C226"/>
              </a:buClr>
              <a:buSzPct val="80000"/>
              <a:buFont typeface="Wingdings 3" charset="2"/>
              <a:buNone/>
              <a:tabLst/>
              <a:defRPr/>
            </a:pPr>
            <a:r>
              <a:rPr lang="kk-KZ" sz="1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kumimoji="0" lang="kk-KZ" sz="1600" b="0" i="0" u="none" strike="noStrike" kern="1200" cap="none" spc="1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Барлық мамандықтардың пән мұғалімдеріне қойылатын </a:t>
            </a:r>
            <a:r>
              <a:rPr kumimoji="0" lang="kk-KZ" sz="16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талап:</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base" latinLnBrk="0" hangingPunct="1">
              <a:lnSpc>
                <a:spcPct val="100000"/>
              </a:lnSpc>
              <a:spcBef>
                <a:spcPts val="1000"/>
              </a:spcBef>
              <a:spcAft>
                <a:spcPts val="800"/>
              </a:spcAft>
              <a:buClr>
                <a:srgbClr val="90C226"/>
              </a:buClr>
              <a:buSzPct val="80000"/>
              <a:buFont typeface="Wingdings 3" charset="2"/>
              <a:buNone/>
              <a:tabLst/>
              <a:defRPr/>
            </a:pPr>
            <a:r>
              <a:rPr kumimoji="0" lang="kk-KZ" sz="1600" b="0" i="0" u="none" strike="noStrike" kern="1200" cap="none" spc="1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-тиісті бейін бойынша жоғары және (немесе) жоғары оқу орнынан кейінгі педагогикалық немесе техникалық және кәсіптік, орта білімнен кейінгі педагогикалық білім немесе тиісті бейін бойынша өзге де кәсіптік білім немесе жұмыс стажына талап қоймастан, педагогикалық қайта даярлығын растайтын құжат немесе біліктіліктің орташа деңгейіне жататын XI педагогикалық сыныбы бар 1995 жылға дейін орта мектепті бітіргені туралы құжат;</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base" latinLnBrk="0" hangingPunct="1">
              <a:lnSpc>
                <a:spcPct val="100000"/>
              </a:lnSpc>
              <a:spcBef>
                <a:spcPts val="1000"/>
              </a:spcBef>
              <a:spcAft>
                <a:spcPts val="800"/>
              </a:spcAft>
              <a:buClr>
                <a:srgbClr val="90C226"/>
              </a:buClr>
              <a:buSzPct val="80000"/>
              <a:buFont typeface="Wingdings 3" charset="2"/>
              <a:buNone/>
              <a:tabLst/>
              <a:defRPr/>
            </a:pPr>
            <a:r>
              <a:rPr kumimoji="0" lang="kk-KZ" sz="1600" b="0" i="0" u="none" strike="noStrike" kern="1200" cap="none" spc="1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 және (немесе) біліктілігінің жоғары және орта деңгейі болған кезде педагогикалық жұмыс өтілі: педагог-модератор үшін-кемінде 2 жыл; педагог-сарапшы үшін-кемінде 3 жыл; педагог-зерттеуші үшін-кемінде 4 жыл;</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base" latinLnBrk="0" hangingPunct="1">
              <a:lnSpc>
                <a:spcPct val="115000"/>
              </a:lnSpc>
              <a:spcBef>
                <a:spcPts val="1000"/>
              </a:spcBef>
              <a:spcAft>
                <a:spcPts val="800"/>
              </a:spcAft>
              <a:buClr>
                <a:srgbClr val="90C226"/>
              </a:buClr>
              <a:buSzPct val="80000"/>
              <a:buFont typeface="Times New Roman" panose="02020603050405020304" pitchFamily="18" charset="0"/>
              <a:buChar char="-"/>
              <a:tabLst/>
              <a:defRPr/>
            </a:pPr>
            <a:r>
              <a:rPr kumimoji="0" lang="kk-KZ" sz="1600" b="0" i="0" u="none" strike="noStrike" kern="1200" cap="none" spc="1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және (немесе) біліктілігінің жоғары деңгейі болған жағдайда педагог-шебер үшін педагогикалық жұмыс өтілі – 5 жыл.</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152375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3A493E5-A0AB-6E59-AA98-D18F0987CAF8}"/>
              </a:ext>
            </a:extLst>
          </p:cNvPr>
          <p:cNvSpPr>
            <a:spLocks noGrp="1"/>
          </p:cNvSpPr>
          <p:nvPr>
            <p:ph idx="1"/>
          </p:nvPr>
        </p:nvSpPr>
        <p:spPr>
          <a:xfrm>
            <a:off x="677334" y="457201"/>
            <a:ext cx="8596668" cy="5584162"/>
          </a:xfrm>
        </p:spPr>
        <p:txBody>
          <a:bodyPr>
            <a:normAutofit fontScale="25000" lnSpcReduction="20000"/>
          </a:bodyPr>
          <a:lstStyle/>
          <a:p>
            <a:pPr>
              <a:spcAft>
                <a:spcPts val="800"/>
              </a:spcAft>
              <a:buNone/>
            </a:pPr>
            <a:r>
              <a:rPr lang="kk-KZ" sz="6400" b="1" dirty="0">
                <a:effectLst/>
                <a:latin typeface="Times New Roman" panose="02020603050405020304" pitchFamily="18" charset="0"/>
                <a:ea typeface="Calibri" panose="020F0502020204030204" pitchFamily="34" charset="0"/>
                <a:cs typeface="Times New Roman" panose="02020603050405020304" pitchFamily="18" charset="0"/>
              </a:rPr>
              <a:t>Қажетті құжаттар тізбесі: </a:t>
            </a:r>
            <a:endParaRPr lang="ru-RU" sz="6400" b="1"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kk-KZ" sz="6400" dirty="0">
                <a:effectLst/>
                <a:latin typeface="Times New Roman" panose="02020603050405020304" pitchFamily="18" charset="0"/>
                <a:ea typeface="Calibri" panose="020F0502020204030204" pitchFamily="34" charset="0"/>
                <a:cs typeface="Times New Roman" panose="02020603050405020304" pitchFamily="18" charset="0"/>
              </a:rPr>
              <a:t> Конкурсқа қатысуға ниет білдірген тұлға хабарландыруда көрсетілген құжаттарды қабылдау мерзімінде мынадай құжаттарды электрондық немесе қағаз түрінде жолдайды:</a:t>
            </a:r>
            <a:endParaRPr lang="ru-RU" sz="6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kk-KZ" sz="6400" dirty="0">
                <a:effectLst/>
                <a:latin typeface="Times New Roman" panose="02020603050405020304" pitchFamily="18" charset="0"/>
                <a:ea typeface="Calibri" panose="020F0502020204030204" pitchFamily="34" charset="0"/>
                <a:cs typeface="Times New Roman" panose="02020603050405020304" pitchFamily="18" charset="0"/>
              </a:rPr>
              <a:t>       1) осы Қағидаларға 3-қосымшаға сәйкес нысан бойынша қоса берілетін құжаттардың тізбесін көрсете отырып, конкурсқа қатысу туралы өтініш;</a:t>
            </a:r>
            <a:endParaRPr lang="ru-RU" sz="6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kk-KZ" sz="6400" dirty="0">
                <a:effectLst/>
                <a:latin typeface="Times New Roman" panose="02020603050405020304" pitchFamily="18" charset="0"/>
                <a:ea typeface="Calibri" panose="020F0502020204030204" pitchFamily="34" charset="0"/>
                <a:cs typeface="Times New Roman" panose="02020603050405020304" pitchFamily="18" charset="0"/>
              </a:rPr>
              <a:t>      2) жеке басын куәландыратын құжат не цифрлық құжаттар сервисінен алынған электрондық құжат (сәйкестендіру үшін);</a:t>
            </a:r>
            <a:endParaRPr lang="ru-RU" sz="6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kk-KZ" sz="6400" dirty="0">
                <a:effectLst/>
                <a:latin typeface="Times New Roman" panose="02020603050405020304" pitchFamily="18" charset="0"/>
                <a:ea typeface="Calibri" panose="020F0502020204030204" pitchFamily="34" charset="0"/>
                <a:cs typeface="Times New Roman" panose="02020603050405020304" pitchFamily="18" charset="0"/>
              </a:rPr>
              <a:t>      3) кадрларды есепке алу бойынша толтырылған жеке іс парағы (нақты тұрғылықты мекенжайы мен байланыс телефондары көрсетілген – бар болса);</a:t>
            </a:r>
            <a:endParaRPr lang="ru-RU" sz="6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kk-KZ" sz="6400" dirty="0">
                <a:effectLst/>
                <a:latin typeface="Times New Roman" panose="02020603050405020304" pitchFamily="18" charset="0"/>
                <a:ea typeface="Calibri" panose="020F0502020204030204" pitchFamily="34" charset="0"/>
                <a:cs typeface="Times New Roman" panose="02020603050405020304" pitchFamily="18" charset="0"/>
              </a:rPr>
              <a:t>      4) Үлгілік біліктілік сипаттамаларымен бекітілген лауазымға қойылатын біліктілік талаптарына сәйкес білімі туралы құжаттардың көшірмелері;</a:t>
            </a:r>
            <a:endParaRPr lang="ru-RU" sz="6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kk-KZ" sz="6400" dirty="0">
                <a:effectLst/>
                <a:latin typeface="Times New Roman" panose="02020603050405020304" pitchFamily="18" charset="0"/>
                <a:ea typeface="Calibri" panose="020F0502020204030204" pitchFamily="34" charset="0"/>
                <a:cs typeface="Times New Roman" panose="02020603050405020304" pitchFamily="18" charset="0"/>
              </a:rPr>
              <a:t>      5) еңбек қызметін растайтын құжаттың көшірмесі (бар болса);</a:t>
            </a:r>
            <a:endParaRPr lang="ru-RU" sz="6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kk-KZ" sz="6400" dirty="0">
                <a:effectLst/>
                <a:latin typeface="Times New Roman" panose="02020603050405020304" pitchFamily="18" charset="0"/>
                <a:ea typeface="Calibri" panose="020F0502020204030204" pitchFamily="34" charset="0"/>
                <a:cs typeface="Times New Roman" panose="02020603050405020304" pitchFamily="18" charset="0"/>
              </a:rPr>
              <a:t>       6) "Денсаулық сақтау саласындағы есепке алу құжаттамасының нысандарын, сондай-ақ оларды толтыру жөніндегі нұсқаулықтарды бекіту туралы" Қазақстан Республикасы Денсаулық сақтау министрінің міндетін атқарушының 2020 жылғы 30 қазандағы № ҚР ДСМ-175/2020 бұйрығымен (Нормативтік құқықтық актілерді мемлекеттік тіркеу( тізілімінде № 21579 болып тіркелген) бекітілген 075/у нысаны бойынша денсаулық жағдайы туралы анықтама;</a:t>
            </a:r>
            <a:endParaRPr lang="ru-RU" sz="6400"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buNone/>
            </a:pPr>
            <a:r>
              <a:rPr lang="kk-KZ"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112915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7CC32B3-F4E8-5433-E3D8-DE516A8B7486}"/>
              </a:ext>
            </a:extLst>
          </p:cNvPr>
          <p:cNvSpPr>
            <a:spLocks noGrp="1"/>
          </p:cNvSpPr>
          <p:nvPr>
            <p:ph idx="1"/>
          </p:nvPr>
        </p:nvSpPr>
        <p:spPr>
          <a:xfrm>
            <a:off x="677334" y="427703"/>
            <a:ext cx="10457698" cy="5604387"/>
          </a:xfrm>
        </p:spPr>
        <p:txBody>
          <a:bodyPr>
            <a:normAutofit lnSpcReduction="10000"/>
          </a:bodyPr>
          <a:lstStyle/>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kk-KZ"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7) психикалық, мінез-құлықтық бұзылушылықтары бар аурудың динамикалық бақылауда жоқтығы туралы анықтама;</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kk-KZ"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8) наркологиялық аурудың динамикалық бақылауда жоқтығы туралы анықтама;</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kk-KZ"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9) сертификаттаудан өту нәтижелері туралы сертификат немесе қолданыстағы біліктілік санатының болуы туралы куәлік (бар болса);</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kk-KZ"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10) ағылшын тілі педагогтері лауазымына орналасуға кандидаттар үшін пән бойынша сертификаттау нәтижелері туралы сертификат немесе педагог-модератор немесе педагог-сарапшы немесе педагог-зерттеуші немесе педагог-шебер біліктілік санатының болуы туралы куәлікті (бар болса) немесе CELTA (Certificate in English Language Teaching to Adults. </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Cambridge) PASS A; DELTA (Diploma in English Language Teaching to Adults) Pass and above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немесе</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IELTS (IELTS -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айелтс</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 6,5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балл</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немесе</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тойфл</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TOEFL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іnternet</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Based Test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іBT</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 60-65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балл</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көрсеткіші</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бар</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сертификат</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11)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осы</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Қағидаларға</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12, 13-қосымшаларға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сәйкес</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нысан</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бойынша</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педагогтің</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бос</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немесе</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уақытша</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бос</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лауазымына</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кандидаттың</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толтырылған</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бағалау</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парағы</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12)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жұмыс</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орнынан</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педагог</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лауазымы</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бойынша</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оқу</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орнынан</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ұсыным</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en-US"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хат</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endPar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ru-RU"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Мекеме</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атауы</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М</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a:t>
            </a:r>
            <a:r>
              <a:rPr kumimoji="0" lang="ru-RU"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Дулатұлы</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атындағы</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№63 </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ЖББОМЛ</a:t>
            </a:r>
            <a:r>
              <a:rPr kumimoji="0" lang="en-US"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КММ</a:t>
            </a:r>
          </a:p>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kk-KZ"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Білім беру ұйымының орналасқан жері: Ақтөбе қаласы, Алтын орда ауданы. </a:t>
            </a:r>
            <a:r>
              <a:rPr lang="ru-RU" sz="1600"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И</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Әмі</a:t>
            </a:r>
            <a:r>
              <a:rPr lang="ru-RU" sz="160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ров,7</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ts val="1000"/>
              </a:spcBef>
              <a:spcAft>
                <a:spcPts val="800"/>
              </a:spcAft>
              <a:buClr>
                <a:srgbClr val="90C226"/>
              </a:buClr>
              <a:buSzPct val="80000"/>
              <a:buFont typeface="Wingdings 3" charset="2"/>
              <a:buNone/>
              <a:tabLst/>
              <a:defRPr/>
            </a:pPr>
            <a:r>
              <a:rPr kumimoji="0" lang="ru-RU"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Электронды</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kumimoji="0" lang="ru-RU" sz="1600" b="0" i="0" u="none" strike="noStrike" kern="1200" cap="none" spc="0" normalizeH="0" baseline="0" noProof="0" dirty="0" err="1">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пошта</a:t>
            </a:r>
            <a:r>
              <a:rPr kumimoji="0" lang="ru-RU" sz="1600" b="0" i="0" u="none" strike="noStrike" kern="1200" cap="none" spc="0" normalizeH="0" baseline="0" noProof="0" dirty="0">
                <a:ln>
                  <a:noFill/>
                </a:ln>
                <a:solidFill>
                  <a:prstClr val="black">
                    <a:lumMod val="75000"/>
                    <a:lumOff val="25000"/>
                  </a:prstClr>
                </a:solidFill>
                <a:effectLst/>
                <a:uLnTx/>
                <a:uFillTx/>
                <a:latin typeface="Times New Roman" panose="02020603050405020304" pitchFamily="18" charset="0"/>
                <a:ea typeface="Calibri" panose="020F0502020204030204" pitchFamily="34" charset="0"/>
                <a:cs typeface="Times New Roman" panose="02020603050405020304" pitchFamily="18" charset="0"/>
              </a:rPr>
              <a:t> mektep.mirzhakip63@yandex.kz,байланыс телефоны  8(7132) 45-36-90</a:t>
            </a:r>
          </a:p>
          <a:p>
            <a:endParaRPr lang="ru-RU" dirty="0"/>
          </a:p>
        </p:txBody>
      </p:sp>
    </p:spTree>
    <p:extLst>
      <p:ext uri="{BB962C8B-B14F-4D97-AF65-F5344CB8AC3E}">
        <p14:creationId xmlns:p14="http://schemas.microsoft.com/office/powerpoint/2010/main" val="1854794761"/>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521</TotalTime>
  <Words>1107</Words>
  <Application>Microsoft Office PowerPoint</Application>
  <PresentationFormat>Широкоэкранный</PresentationFormat>
  <Paragraphs>39</Paragraphs>
  <Slides>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7</vt:i4>
      </vt:variant>
    </vt:vector>
  </HeadingPairs>
  <TitlesOfParts>
    <vt:vector size="12" baseType="lpstr">
      <vt:lpstr>Arial</vt:lpstr>
      <vt:lpstr>Times New Roman</vt:lpstr>
      <vt:lpstr>Trebuchet MS</vt:lpstr>
      <vt:lpstr>Wingdings 3</vt:lpstr>
      <vt:lpstr>Аспект</vt:lpstr>
      <vt:lpstr>Презентация PowerPoint</vt:lpstr>
      <vt:lpstr>Педагогтың  бос және (немесе) уақытша бос лауазымына  жұмысқа қабылдау  туралы  Хабарландыру!</vt:lpstr>
      <vt:lpstr>Негізгі функционалдық міндеттері:  ҚР білім және ғылым министрінің 2009 жылғы 13 шілдедегі № 338 бұйрығымен (өзгерісі 31.03.2022 ж. №121) бекітілген педагог лауазымдарының үлгілік біліктілік сипаттамаларының 3-тарау, 7-параграф, 64 тармақ барлық мамандықтардың пән мұғалімдеріне қойылған талаптарына сүйене отырып: мемлекеттік жалпыға міндетті білім беру стандартына сәйкес оқытылатын пәннің ерекшелігін ескере отырып, білім алушыларды оқытуды және тәрбиелеуді жүзеге асырады; білім алушы мен тәрбиеленуші тұлғасының жалпы мәдениетін қалыптастыруға және оны әлеуметтендіруге ықпал етеді, білім алушылардың жеке қабілеттерін анықтайды және дамытуға жәрдемдеседі; білім алушыда педагогқа құрметпен қарауға тәрбиелейді, педагогтың аты мен әкесінің аты бойынша сыпайы қарым-қатынас немесе "учитель/мұғалім" тікелей қарым-қатынас арқылы қарым-қатынастың іскерлік стилі мен сөйлеу этикетін сақтауға үйретеді; білім алушылардың жеке қажеттіліктерін ескере отырып, оқытудың жаңа тәсілдерін, тиімді нысандарын, әдістері мен құралдарын қолданады; пәндер бойынша қысқа мерзімді және орта мерзімді (күнтізбелік-тақырыптық) жоспарлар, бөлім үшін жиынтық бағалау және тоқсан үшін жиынтық бағалау үшін тапсырмалар жасайды; бөлім бойынша жиынтық бағалауды және тоқсан бойынша жиынтық  өткізу қорытындысы бойынша талдау жүргізеді; журналдарды (қағаз немесе электрондық)толтырады; оқу үрдісінде заманауи ақпараттық-коммуникациялық технологияларды қолданады; оқу процесінде қарапайым бағдарламалық қамтамасыз етуді және ақпараттық-коммуникациялық технологиялардың қосымшаларын пайдаланады; </vt:lpstr>
      <vt:lpstr>білім алушылар мен тәрбиеленушілердің мемлекеттік жалпыға міндетті білім беру стандартында көзделген деңгейден төмен емес тұлғалық, Жүйелік-қызметтік, пәндік нәтижелерге қол жеткізуін қамтамасыз етеді; оқу бағдарламаларын, оның ішінде ерекше білім берілуіне қажеттілігі бар білім алушыларға арналған бағдарламаларды әзірлеуге және орындауға қатысады, оқу жоспарына және оқу процесінің кестесіне сәйкес олардың толық көлемде іске асырылуын қамтамасыз етеді; білім алушылардың, тәрбиеленушілердің жеке қабілеттерін, қызығушылықтарын және бейімділіктерін зерделейді; инклюзивті білім беру үшін жағдай жасайды; ерекше білім беру қажеттіліктері бар білім алушының жеке қажеттіліктерін ескере отырып, оқу бағдарламаларын бейімдейді; арнайы білім беру ұйымдарында оқытылатын пәннің ерекшелігін ескере отырып, дамудағы ауытқуларды барынша еңсеруге бағытталған білім алушыларды, тәрбиеленушілерді оқыту және тәрбиелеу бойынша жұмысты жүзеге асырады; интерактивті оқу материалдары мен цифрлық білім беру ресурстарын пайдалана отырып, қашықтықтан оқыту режимінде сабақтар ұйымдастырады; әдістемелік бірлестіктердің, мұғалімдер қауымдастығының, әдістемелік, педагогикалық кеңестердің, желілік қоғамдастықтардың отырыстарына қатысады; ата-аналарға арналған педагогикалық консилиумдарға қатысады; ата-аналарға кеңес береді; кәсіби құзыреттілікті арттырады; еңбек қауіпсіздігі және еңбекті қорғау, өртке қарсы қорғау қағидаларын сақтайды; білім беру процесі кезеңінде білім алушылардың өмірі мен денсаулығын қорғауды қамтамасыз етеді; ата-аналармен немесе олардың орнындағы адамдармен ынтымақтастықты жүзеге асырады; тізбесін білім беру саласындағы уәкілетті орган бекіткен құжаттарды толтырады; білім алушылар мен тәрбиеленушілер арасында сыбайлас жемқорлыққа қарсы мәдениетті, Академиялық адалдық қағидаттарын бойына сіңіреді. </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ASUS</dc:creator>
  <cp:lastModifiedBy>admin</cp:lastModifiedBy>
  <cp:revision>47</cp:revision>
  <cp:lastPrinted>2026-04-08T11:37:47Z</cp:lastPrinted>
  <dcterms:created xsi:type="dcterms:W3CDTF">2022-01-05T14:06:43Z</dcterms:created>
  <dcterms:modified xsi:type="dcterms:W3CDTF">2026-04-22T05:10:11Z</dcterms:modified>
</cp:coreProperties>
</file>